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2" r:id="rId2"/>
    <p:sldId id="275" r:id="rId3"/>
    <p:sldId id="292" r:id="rId4"/>
    <p:sldId id="283" r:id="rId5"/>
    <p:sldId id="276" r:id="rId6"/>
    <p:sldId id="286" r:id="rId7"/>
    <p:sldId id="287" r:id="rId8"/>
    <p:sldId id="289" r:id="rId9"/>
    <p:sldId id="291" r:id="rId10"/>
    <p:sldId id="295" r:id="rId11"/>
    <p:sldId id="280" r:id="rId12"/>
    <p:sldId id="296" r:id="rId13"/>
    <p:sldId id="260" r:id="rId14"/>
    <p:sldId id="261" r:id="rId15"/>
    <p:sldId id="293" r:id="rId16"/>
    <p:sldId id="269" r:id="rId17"/>
    <p:sldId id="270" r:id="rId18"/>
    <p:sldId id="271" r:id="rId19"/>
    <p:sldId id="272" r:id="rId20"/>
    <p:sldId id="273" r:id="rId21"/>
    <p:sldId id="274" r:id="rId22"/>
    <p:sldId id="294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B54974-7430-4E7C-B59C-24BD98FF4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97BF03-F7CE-43BC-965F-A83647ED33F2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7732D4-FFF1-4CCE-A325-6EF8AE4D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772815"/>
            <a:ext cx="7918648" cy="182763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«Система формирования условий для развития  личностных универсальных учебных действий учащихся  в начальной школе»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10000"/>
          </a:bodyPr>
          <a:lstStyle/>
          <a:p>
            <a:endParaRPr lang="en-US" sz="2800" b="1" dirty="0">
              <a:latin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(по результатам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года работы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  <a:p>
            <a:endParaRPr lang="ru-RU" sz="2100" b="1" i="1" dirty="0" smtClean="0">
              <a:solidFill>
                <a:schemeClr val="tx1"/>
              </a:solidFill>
            </a:endParaRPr>
          </a:p>
          <a:p>
            <a:r>
              <a:rPr lang="ru-RU" sz="2100" b="1" i="1" dirty="0" smtClean="0">
                <a:solidFill>
                  <a:schemeClr val="tx1"/>
                </a:solidFill>
              </a:rPr>
              <a:t>Авторский коллектив</a:t>
            </a:r>
            <a:r>
              <a:rPr lang="ru-RU" sz="2100" i="1" dirty="0" smtClean="0">
                <a:solidFill>
                  <a:schemeClr val="tx1"/>
                </a:solidFill>
              </a:rPr>
              <a:t>: Антипова Ю.А, </a:t>
            </a:r>
            <a:r>
              <a:rPr lang="ru-RU" sz="2100" i="1" dirty="0" err="1" smtClean="0">
                <a:solidFill>
                  <a:schemeClr val="tx1"/>
                </a:solidFill>
              </a:rPr>
              <a:t>Валяева</a:t>
            </a:r>
            <a:r>
              <a:rPr lang="ru-RU" sz="2100" i="1" dirty="0" smtClean="0">
                <a:solidFill>
                  <a:schemeClr val="tx1"/>
                </a:solidFill>
              </a:rPr>
              <a:t> Е. Б., </a:t>
            </a:r>
            <a:r>
              <a:rPr lang="ru-RU" sz="2100" i="1" dirty="0" err="1" smtClean="0">
                <a:solidFill>
                  <a:schemeClr val="tx1"/>
                </a:solidFill>
              </a:rPr>
              <a:t>Гутник</a:t>
            </a:r>
            <a:r>
              <a:rPr lang="ru-RU" sz="2100" i="1" dirty="0" smtClean="0">
                <a:solidFill>
                  <a:schemeClr val="tx1"/>
                </a:solidFill>
              </a:rPr>
              <a:t> И.Ю., </a:t>
            </a:r>
            <a:r>
              <a:rPr lang="ru-RU" sz="2100" i="1" dirty="0" err="1" smtClean="0">
                <a:solidFill>
                  <a:schemeClr val="tx1"/>
                </a:solidFill>
              </a:rPr>
              <a:t>Лунякова</a:t>
            </a:r>
            <a:r>
              <a:rPr lang="ru-RU" sz="2100" i="1" dirty="0" smtClean="0">
                <a:solidFill>
                  <a:schemeClr val="tx1"/>
                </a:solidFill>
              </a:rPr>
              <a:t> М. В.,  Матвеева Т. В., Сергеева. С.А.,  </a:t>
            </a:r>
            <a:r>
              <a:rPr lang="ru-RU" sz="2100" i="1" dirty="0" err="1" smtClean="0">
                <a:solidFill>
                  <a:schemeClr val="tx1"/>
                </a:solidFill>
              </a:rPr>
              <a:t>Слуцкер</a:t>
            </a:r>
            <a:r>
              <a:rPr lang="ru-RU" sz="2100" i="1" dirty="0" smtClean="0">
                <a:solidFill>
                  <a:schemeClr val="tx1"/>
                </a:solidFill>
              </a:rPr>
              <a:t> М. К., Тарасова Т. В., Филиппова С. М.</a:t>
            </a:r>
          </a:p>
          <a:p>
            <a:pPr algn="l"/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2052" name="Рисунок 1" descr="http://sch307.ru/images/stories/logo_n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596989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/>
              <a:t>В этом учебном году мы сконцентрировались на разработке и частичном внедрении трех групп условий: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11439"/>
          <a:ext cx="8305016" cy="4297680"/>
        </p:xfrm>
        <a:graphic>
          <a:graphicData uri="http://schemas.openxmlformats.org/drawingml/2006/table">
            <a:tbl>
              <a:tblPr/>
              <a:tblGrid>
                <a:gridCol w="263525"/>
                <a:gridCol w="260350"/>
                <a:gridCol w="360363"/>
                <a:gridCol w="260350"/>
                <a:gridCol w="258762"/>
                <a:gridCol w="260350"/>
                <a:gridCol w="258763"/>
                <a:gridCol w="260350"/>
                <a:gridCol w="306387"/>
                <a:gridCol w="116840"/>
                <a:gridCol w="284624"/>
                <a:gridCol w="305777"/>
                <a:gridCol w="381000"/>
                <a:gridCol w="407988"/>
                <a:gridCol w="382587"/>
                <a:gridCol w="381000"/>
                <a:gridCol w="312738"/>
                <a:gridCol w="500062"/>
                <a:gridCol w="312738"/>
                <a:gridCol w="314325"/>
                <a:gridCol w="333375"/>
                <a:gridCol w="333375"/>
                <a:gridCol w="315912"/>
                <a:gridCol w="409575"/>
                <a:gridCol w="315913"/>
                <a:gridCol w="407987"/>
              </a:tblGrid>
              <a:tr h="365147">
                <a:tc gridSpan="2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для развития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47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Организационные условия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условия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9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Предметно-содержательные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Азбука воспитания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практикумов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основе теоретического анализа было установлено, что личностные УУД по современным ФГОС </a:t>
            </a:r>
            <a:r>
              <a:rPr lang="ru-RU" dirty="0" err="1" smtClean="0"/>
              <a:t>кореллируют</a:t>
            </a:r>
            <a:r>
              <a:rPr lang="ru-RU" dirty="0" smtClean="0"/>
              <a:t> с показателями воспитанности и выходят на формирование личностных качеств и нравственных ценностей.</a:t>
            </a:r>
          </a:p>
          <a:p>
            <a:r>
              <a:rPr lang="ru-RU" dirty="0" smtClean="0"/>
              <a:t>Поэтому для отбора  личностных качеств, по каждому из которых подготовлен отдельный практикум были использованы как материалы стандарта, так и концепция духовно-нравственного воспитания  д.п.н., профессора </a:t>
            </a:r>
            <a:r>
              <a:rPr lang="ru-RU" dirty="0" err="1" smtClean="0"/>
              <a:t>Щурковой</a:t>
            </a:r>
            <a:r>
              <a:rPr lang="ru-RU" dirty="0" smtClean="0"/>
              <a:t> Н.Е;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544616" cy="1143000"/>
          </a:xfrm>
        </p:spPr>
        <p:txBody>
          <a:bodyPr/>
          <a:lstStyle/>
          <a:p>
            <a:r>
              <a:rPr lang="ru-RU" dirty="0" smtClean="0"/>
              <a:t>Темы практикумов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 l="18544" t="21731" r="11918" b="10180"/>
          <a:stretch>
            <a:fillRect/>
          </a:stretch>
        </p:blipFill>
        <p:spPr bwMode="auto">
          <a:xfrm>
            <a:off x="1475655" y="1340768"/>
            <a:ext cx="5607431" cy="43924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проектировании </a:t>
            </a: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практикумов , мы исходили из следующих утверждений: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Мы исходили из убежденности в том, что разрабатываемые практикумы должны учитывать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возрастные особенности </a:t>
            </a:r>
            <a:r>
              <a:rPr lang="ru-RU" dirty="0" smtClean="0"/>
              <a:t>учеников, т.е. быть </a:t>
            </a:r>
            <a:r>
              <a:rPr lang="ru-RU" dirty="0" err="1" smtClean="0"/>
              <a:t>сензетивны</a:t>
            </a:r>
            <a:r>
              <a:rPr lang="ru-RU" dirty="0" smtClean="0"/>
              <a:t> возрасту. Поэтому было очень важно, что материалы для их содержания отбирали учителя-практики знающие особенность данного возраста.</a:t>
            </a:r>
          </a:p>
          <a:p>
            <a:r>
              <a:rPr lang="ru-RU" dirty="0" smtClean="0"/>
              <a:t>2. Мы исходили из убежденности в необходимости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светскости образования</a:t>
            </a:r>
            <a:r>
              <a:rPr lang="ru-RU" dirty="0" smtClean="0"/>
              <a:t>, поэтому сознательно не обращались к религиозным ценностям и представлениям.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проектировании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практикумов , мы исходили из следующих утверждений: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3. Мы исходили из убежденности в том, что необходимо включение механизма сопровождения  присвоения ценностей, поэтому в каждом из практикумов заложена  возможность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использования методик педагогической диагностики</a:t>
            </a:r>
            <a:r>
              <a:rPr lang="ru-RU" dirty="0" smtClean="0"/>
              <a:t>, как для учителя, так  и методик самодиагностики для ученика.</a:t>
            </a:r>
          </a:p>
          <a:p>
            <a:r>
              <a:rPr lang="ru-RU" dirty="0" smtClean="0"/>
              <a:t>4. Мы исходили из того, что чужой опыт непередаваем, поэтому в практикумах было необходимо максимально задействовать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рефлексию каждого ученика </a:t>
            </a:r>
            <a:r>
              <a:rPr lang="ru-RU" dirty="0" smtClean="0"/>
              <a:t>собственного опыта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проектировании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практикумов , мы исходили из следующих утверждений: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Мы исходили из представления о наличии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клипового сознания </a:t>
            </a:r>
            <a:r>
              <a:rPr lang="ru-RU" dirty="0" smtClean="0"/>
              <a:t>современных детей, поэтому максимально визуализировали занятия.</a:t>
            </a:r>
          </a:p>
          <a:p>
            <a:r>
              <a:rPr lang="ru-RU" dirty="0" smtClean="0"/>
              <a:t>6. Мы исходили из необходимости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приобщения учеников к чтению</a:t>
            </a:r>
            <a:r>
              <a:rPr lang="ru-RU" dirty="0" smtClean="0"/>
              <a:t>, поэтому максимально задействовали потенциал детской художественной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Структура практикумов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1. Проблемный этап.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/>
              <a:t>Это этап вхождения или погружение в  проблему. Цель данного этапа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– привлечь и удержать внимание</a:t>
            </a:r>
            <a:r>
              <a:rPr lang="ru-RU" dirty="0" smtClean="0"/>
              <a:t> слушателей, познакомить их с проблемой.  На данном этапе перед слушателями ставится проблема в форме -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ситуационной или контекстной задачи,</a:t>
            </a:r>
            <a:r>
              <a:rPr lang="ru-RU" dirty="0" smtClean="0"/>
              <a:t> либо описывается педагогическая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ситуация </a:t>
            </a:r>
            <a:r>
              <a:rPr lang="ru-RU" dirty="0" smtClean="0"/>
              <a:t>из практики, либо приводится метафорическая подача проблемы в форме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притчи, легенды.</a:t>
            </a:r>
          </a:p>
          <a:p>
            <a:r>
              <a:rPr lang="ru-RU" dirty="0" smtClean="0"/>
              <a:t>Далее мы предлагаем проанализировать учеников данную ситуацию 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поискать причины </a:t>
            </a:r>
            <a:r>
              <a:rPr lang="ru-RU" dirty="0" smtClean="0"/>
              <a:t>возникших трудностей. Таким образом, ученики погружаются в проблему и имеют возможность посмотреть на нее с разных  точек зрения.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Теоретический этап.</a:t>
            </a:r>
            <a:r>
              <a:rPr lang="ru-RU" dirty="0" smtClean="0"/>
              <a:t>  Целью данного этапа является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объяснение информации</a:t>
            </a:r>
            <a:r>
              <a:rPr lang="ru-RU" dirty="0" smtClean="0"/>
              <a:t>, необходимой для решения данной проблемы.  На данном этапе   слушателям сообщается минимум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теоретической информации</a:t>
            </a:r>
            <a:r>
              <a:rPr lang="ru-RU" dirty="0" smtClean="0"/>
              <a:t>, необходимой для решения проблемы.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эмоционального осмысления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3.Этап эмоционального осмысления</a:t>
            </a:r>
            <a:r>
              <a:rPr lang="ru-RU" b="1" dirty="0" smtClean="0"/>
              <a:t>. </a:t>
            </a:r>
            <a:r>
              <a:rPr lang="ru-RU" dirty="0" smtClean="0"/>
              <a:t>Целью этого этапа является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осмысление проблемы</a:t>
            </a:r>
            <a:r>
              <a:rPr lang="ru-RU" dirty="0" smtClean="0"/>
              <a:t>. Здесь ведущий предлагает слушателям материалы, необходимые для более глубинного изучения темы занятия. Для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эмоционального-ценностного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осмысления </a:t>
            </a:r>
            <a:r>
              <a:rPr lang="ru-RU" dirty="0" smtClean="0"/>
              <a:t>проблемы слушателям предлагается активизировать свой рефлексивный потенциал посредством просмотра видеофрагментов из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художественных фильмов, мультфильмов, видеороликов, 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видеонаблюдений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из практики.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Практически-деятельностный</a:t>
            </a:r>
            <a:r>
              <a:rPr lang="ru-RU" b="1" dirty="0" smtClean="0"/>
              <a:t>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4.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Практически-деятельностный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этап.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/>
              <a:t>Его цель – поиск путей разрешения проблемы и ответ на вопрос: "Какие методы решения проблемы существуют?"  Путь решения проблемы может быть найден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игре, инсценировке, моделирующей подобную ситуацию</a:t>
            </a:r>
            <a:r>
              <a:rPr lang="ru-RU" dirty="0" smtClean="0"/>
              <a:t>. Итогом работы на данном этапе должно стать задание-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составить, опорную таблицу, алгоритм, схему,  памятку </a:t>
            </a:r>
            <a:r>
              <a:rPr lang="ru-RU" dirty="0" smtClean="0"/>
              <a:t>для ученика, в которой будут отражены основные рекомендации, необходимые для разрешения данной проблемы.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Описание инновационного продукта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Учебно-методический комплекс (УМК) </a:t>
            </a:r>
          </a:p>
          <a:p>
            <a:pPr algn="ctr">
              <a:buNone/>
            </a:pPr>
            <a:r>
              <a:rPr lang="ru-RU" sz="4000" dirty="0" smtClean="0"/>
              <a:t>«Азбука воспитания» </a:t>
            </a:r>
          </a:p>
          <a:p>
            <a:pPr algn="ctr">
              <a:buNone/>
            </a:pPr>
            <a:r>
              <a:rPr lang="ru-RU" sz="4000" dirty="0" smtClean="0"/>
              <a:t>как система условий для развития личностных УУД младших школьников во внеурочной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Рефлексивный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5. Рефлексивный этап.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/>
              <a:t>Цель данного этапа- -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осмысление своего отношения к нравственным нормам и ценностям </a:t>
            </a:r>
            <a:r>
              <a:rPr lang="ru-RU" dirty="0" smtClean="0"/>
              <a:t>и определение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 себя глубины понимания изучаемой проблемы.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 данном этапе применяется весь спектр методик рефлексивной диагностики и самодиагностики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решения проблемы.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Этап решения проблемы.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/>
              <a:t>Здесь происходит заключительное возвращение к обозначенной в начале проблеме, с целью ее решения. Цель-распространение полученных знаний и ценностных ориентаций на деятельность.  Итогом может стать совет, вывод, открытое письмо, решений, описаний необходимого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Краткое описание конкретных действий, событий, проведенных в рамках реализации проекта ОЭР за отчетный период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36504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1.Проведение обучающих семинаров для учителей по теме ОЭР</a:t>
            </a:r>
          </a:p>
          <a:p>
            <a:r>
              <a:rPr lang="ru-RU" sz="3400" dirty="0" smtClean="0"/>
              <a:t>2.Работа  трех ВТК (временных трудовых коллективов) в течении года</a:t>
            </a:r>
          </a:p>
          <a:p>
            <a:r>
              <a:rPr lang="ru-RU" sz="3400" dirty="0" smtClean="0"/>
              <a:t>3. </a:t>
            </a:r>
            <a:r>
              <a:rPr lang="ru-RU" sz="3400" dirty="0" err="1" smtClean="0"/>
              <a:t>Взаимоэкспертиза</a:t>
            </a:r>
            <a:r>
              <a:rPr lang="ru-RU" sz="3400" dirty="0" smtClean="0"/>
              <a:t>  разработанных  практикумов</a:t>
            </a:r>
          </a:p>
          <a:p>
            <a:r>
              <a:rPr lang="ru-RU" sz="3400" dirty="0" smtClean="0"/>
              <a:t>4. Выступление с презентацией по теме ОЭР на Ярмарке инновационных идей в ИМЦ Адмиралтейского района</a:t>
            </a:r>
          </a:p>
          <a:p>
            <a:r>
              <a:rPr lang="ru-RU" sz="3400" dirty="0" smtClean="0"/>
              <a:t>5. Проведение обучающего семинара для магистрантов кафедры педагогики РГПУ им. А.И.Герцена</a:t>
            </a:r>
          </a:p>
          <a:p>
            <a:r>
              <a:rPr lang="ru-RU" sz="3400" dirty="0" smtClean="0"/>
              <a:t>6. Участие в работе сетевого проекта «Диагностическая школа»</a:t>
            </a:r>
          </a:p>
          <a:p>
            <a:r>
              <a:rPr lang="ru-RU" sz="3400" dirty="0" smtClean="0"/>
              <a:t>7. Публикация 2 статей по теме эксперимента</a:t>
            </a:r>
          </a:p>
          <a:p>
            <a:r>
              <a:rPr lang="ru-RU" sz="3400" dirty="0" smtClean="0"/>
              <a:t>8. Разработка оригинал-макета учебно-методических рекомендаций для учителей начальной школы по организации внеурочной деятельности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b="1" dirty="0" smtClean="0"/>
              <a:t>Мы считаем, что представленные материалы свидетельствуют о том,  что </a:t>
            </a:r>
          </a:p>
          <a:p>
            <a:pPr marL="514350" indent="-514350" algn="ctr">
              <a:buNone/>
            </a:pPr>
            <a:r>
              <a:rPr lang="ru-RU" b="1" dirty="0" smtClean="0"/>
              <a:t>цель 2 этапа ОЭР:</a:t>
            </a:r>
            <a:r>
              <a:rPr lang="ru-RU" dirty="0" smtClean="0"/>
              <a:t> Разработка и частичное внедрение системы  условий, необходимых для развития личностных УУД в начальной школе – была выполнена.</a:t>
            </a:r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Актуальность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Актуальность инновационного продукта подтверждается </a:t>
            </a:r>
            <a:r>
              <a:rPr lang="ru-RU" b="1" dirty="0" smtClean="0"/>
              <a:t>противоречием</a:t>
            </a:r>
            <a:r>
              <a:rPr lang="ru-RU" dirty="0" smtClean="0"/>
              <a:t> обусловленным вызовом современной образовательной политики требующей внедрения внеурочной воспитательной работы в школах и необеспеченностью данной деятельности механизмом сопровождения, направленным на создание условий необходимых для развития личностных УУД.</a:t>
            </a:r>
          </a:p>
          <a:p>
            <a:pPr>
              <a:buNone/>
            </a:pPr>
            <a:r>
              <a:rPr lang="ru-RU" dirty="0" smtClean="0"/>
              <a:t>   Предлагаемый инновационный продукт необходим для </a:t>
            </a:r>
            <a:r>
              <a:rPr lang="ru-RU" b="1" dirty="0" smtClean="0"/>
              <a:t>систематизации</a:t>
            </a:r>
            <a:r>
              <a:rPr lang="ru-RU" dirty="0" smtClean="0"/>
              <a:t> воспитательной работы в начальной школе. В ходе реализации данных практикумов будут создаваться условия для развития личностных УУД (нравственных ценностных ориентаций и личностных качеств) и, следовательно, будут создаваться условия для формирования личности, способной к самоопределению, саморазвитию и самореализации.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200" b="1" dirty="0" smtClean="0"/>
              <a:t>Характеристика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инновационного </a:t>
            </a:r>
            <a:r>
              <a:rPr lang="ru-RU" sz="2200" b="1" dirty="0" smtClean="0"/>
              <a:t>продукта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УМК «Азбука воспитания» состоит из  трех компонентов:</a:t>
            </a:r>
            <a:endParaRPr lang="ru-RU" sz="2200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5288" y="1557338"/>
            <a:ext cx="8353425" cy="4586287"/>
            <a:chOff x="2281" y="1603"/>
            <a:chExt cx="7200" cy="3902"/>
          </a:xfrm>
        </p:grpSpPr>
        <p:sp>
          <p:nvSpPr>
            <p:cNvPr id="29702" name="AutoShape 6"/>
            <p:cNvSpPr>
              <a:spLocks noChangeAspect="1" noChangeArrowheads="1"/>
            </p:cNvSpPr>
            <p:nvPr/>
          </p:nvSpPr>
          <p:spPr bwMode="auto">
            <a:xfrm>
              <a:off x="2281" y="1603"/>
              <a:ext cx="7200" cy="3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3552" y="2021"/>
              <a:ext cx="4658" cy="33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Методические рекомендации для учителя</a:t>
              </a:r>
            </a:p>
            <a:p>
              <a:endParaRPr lang="ru-RU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4116" y="3136"/>
              <a:ext cx="3530" cy="18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ЭОРы</a:t>
              </a:r>
            </a:p>
            <a:p>
              <a:endParaRPr lang="ru-RU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822" y="3972"/>
              <a:ext cx="1977" cy="97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Рабочая</a:t>
              </a:r>
            </a:p>
            <a:p>
              <a:pPr algn="ctr"/>
              <a:r>
                <a:rPr lang="ru-RU" sz="1200" b="1"/>
                <a:t>тетрадь для ученика</a:t>
              </a:r>
              <a:endParaRPr lang="ru-RU"/>
            </a:p>
          </p:txBody>
        </p:sp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395288" y="1557338"/>
            <a:ext cx="8353425" cy="4586287"/>
            <a:chOff x="2281" y="1603"/>
            <a:chExt cx="7200" cy="3902"/>
          </a:xfrm>
        </p:grpSpPr>
        <p:sp>
          <p:nvSpPr>
            <p:cNvPr id="29707" name="AutoShape 11"/>
            <p:cNvSpPr>
              <a:spLocks noChangeAspect="1" noChangeArrowheads="1"/>
            </p:cNvSpPr>
            <p:nvPr/>
          </p:nvSpPr>
          <p:spPr bwMode="auto">
            <a:xfrm>
              <a:off x="2281" y="1603"/>
              <a:ext cx="7200" cy="3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3552" y="2021"/>
              <a:ext cx="4658" cy="33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Методические рекомендации для учителя</a:t>
              </a:r>
            </a:p>
            <a:p>
              <a:endParaRPr lang="ru-R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116" y="3136"/>
              <a:ext cx="3530" cy="18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ЭОРы</a:t>
              </a:r>
            </a:p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4822" y="3972"/>
              <a:ext cx="1977" cy="97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Рабочая</a:t>
              </a:r>
            </a:p>
            <a:p>
              <a:pPr algn="ctr"/>
              <a:r>
                <a:rPr lang="ru-RU" sz="1200" b="1"/>
                <a:t>тетрадь для ученика</a:t>
              </a:r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УМК «Азбука воспитания» состоит из  трех компонентов: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1.Учебно-методические рекомендации для учителей </a:t>
            </a:r>
            <a:r>
              <a:rPr lang="ru-RU" dirty="0" smtClean="0"/>
              <a:t>по реализации условий для   развития личностных УУД  у учащихся</a:t>
            </a:r>
            <a:r>
              <a:rPr lang="en-US" dirty="0" smtClean="0"/>
              <a:t> 3-</a:t>
            </a:r>
            <a:r>
              <a:rPr lang="ru-RU" dirty="0" smtClean="0"/>
              <a:t>4-ых классов. Данные методические рекомендации позволяют создать условия, необходимые для развития УУД, и отследить их эффективность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8387" t="20000" r="27742" b="9032"/>
          <a:stretch>
            <a:fillRect/>
          </a:stretch>
        </p:blipFill>
        <p:spPr bwMode="auto">
          <a:xfrm>
            <a:off x="7164288" y="3645024"/>
            <a:ext cx="1224136" cy="1584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УМК «Азбука воспитания» состоит из  трех компонентов: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2.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Учебно-методическое пособие (рабочая тетрадь) для учеников</a:t>
            </a:r>
            <a:r>
              <a:rPr lang="en-US" dirty="0" smtClean="0"/>
              <a:t> 3-</a:t>
            </a:r>
            <a:r>
              <a:rPr lang="ru-RU" dirty="0" smtClean="0"/>
              <a:t>4 классов «Азбука воспитания»;</a:t>
            </a:r>
          </a:p>
          <a:p>
            <a:r>
              <a:rPr lang="ru-RU" dirty="0" smtClean="0"/>
              <a:t>Цель применения данной рабочей тетради - сопровождение  формирования личностных УУД в начальной школе.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УМК «Азбука воспитания» состоит из  трех компонентов: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3.Электронный образовательный ресурс (ЭОР - формат СД диск). </a:t>
            </a:r>
            <a:r>
              <a:rPr lang="ru-RU" dirty="0" smtClean="0"/>
              <a:t>Данный компонент служит для создания визуальных образов, необходимых для эмоционального канала воздействия, и содержит банк отрывков из художественных произведений, кинофильмов, мультфильмов, видеороликов. Также данный ЭОР  содержит интернет- ссылки на сайты тех  ресурсов образовательной среды города, применение, которых возможно на выездной части практикумов (для каждого практикума Азбуки).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 «Азбука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каждом из практикумов заложена  возможность использования методик педагогической диагностики, как для учителя, так  и методик самодиагностики для ученика.</a:t>
            </a:r>
          </a:p>
          <a:p>
            <a:r>
              <a:rPr lang="ru-RU" dirty="0" smtClean="0"/>
              <a:t>В предлагаемом издании представлены учебно-методические материалы  необходимые для проведения 25 практикумов, состоящих из «</a:t>
            </a:r>
            <a:r>
              <a:rPr lang="ru-RU" dirty="0" err="1" smtClean="0"/>
              <a:t>внутришкольной</a:t>
            </a:r>
            <a:r>
              <a:rPr lang="ru-RU" dirty="0" smtClean="0"/>
              <a:t>» и «выездной» частей.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Какие условия позволяет создать внедрение данного УМК?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dirty="0">
              <a:latin typeface="Times New Roman" pitchFamily="18" charset="0"/>
            </a:endParaRPr>
          </a:p>
        </p:txBody>
      </p:sp>
      <p:graphicFrame>
        <p:nvGraphicFramePr>
          <p:cNvPr id="28143" name="Group 49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305016" cy="5052060"/>
        </p:xfrm>
        <a:graphic>
          <a:graphicData uri="http://schemas.openxmlformats.org/drawingml/2006/table">
            <a:tbl>
              <a:tblPr/>
              <a:tblGrid>
                <a:gridCol w="263525"/>
                <a:gridCol w="260350"/>
                <a:gridCol w="360363"/>
                <a:gridCol w="260350"/>
                <a:gridCol w="258762"/>
                <a:gridCol w="260350"/>
                <a:gridCol w="258763"/>
                <a:gridCol w="260350"/>
                <a:gridCol w="306387"/>
                <a:gridCol w="116840"/>
                <a:gridCol w="284624"/>
                <a:gridCol w="305777"/>
                <a:gridCol w="381000"/>
                <a:gridCol w="407988"/>
                <a:gridCol w="382587"/>
                <a:gridCol w="381000"/>
                <a:gridCol w="312738"/>
                <a:gridCol w="500062"/>
                <a:gridCol w="312738"/>
                <a:gridCol w="314325"/>
                <a:gridCol w="333375"/>
                <a:gridCol w="333375"/>
                <a:gridCol w="315912"/>
                <a:gridCol w="409575"/>
                <a:gridCol w="315913"/>
                <a:gridCol w="407987"/>
              </a:tblGrid>
              <a:tr h="342900">
                <a:tc gridSpan="2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для развития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700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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Организационные условия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условия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9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Предметно-содержательные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Азбука воспитания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Мотивационные условия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1246</Words>
  <Application>Microsoft Office PowerPoint</Application>
  <PresentationFormat>Экран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        «Система формирования условий для развития  личностных универсальных учебных действий учащихся  в начальной школе»    </vt:lpstr>
      <vt:lpstr>Описание инновационного продукта</vt:lpstr>
      <vt:lpstr>Актуальность</vt:lpstr>
      <vt:lpstr> Характеристика  инновационного продукта УМК «Азбука воспитания» состоит из  трех компонентов:</vt:lpstr>
      <vt:lpstr>УМК «Азбука воспитания» состоит из  трех компонентов:</vt:lpstr>
      <vt:lpstr>УМК «Азбука воспитания» состоит из  трех компонентов:</vt:lpstr>
      <vt:lpstr>УМК «Азбука воспитания» состоит из  трех компонентов:</vt:lpstr>
      <vt:lpstr>УМК «Азбука воспитания»</vt:lpstr>
      <vt:lpstr> Какие условия позволяет создать внедрение данного УМК?  </vt:lpstr>
      <vt:lpstr>   В этом учебном году мы сконцентрировались на разработке и частичном внедрении трех групп условий: </vt:lpstr>
      <vt:lpstr>Содержание практикумов </vt:lpstr>
      <vt:lpstr>Темы практикумов</vt:lpstr>
      <vt:lpstr>В проектировании содержания практикумов , мы исходили из следующих утверждений: </vt:lpstr>
      <vt:lpstr>В проектировании содержания практикумов , мы исходили из следующих утверждений: </vt:lpstr>
      <vt:lpstr>В проектировании содержания практикумов , мы исходили из следующих утверждений:</vt:lpstr>
      <vt:lpstr>Структура практикумов</vt:lpstr>
      <vt:lpstr>Теоретический этап</vt:lpstr>
      <vt:lpstr>Этап эмоционального осмысления</vt:lpstr>
      <vt:lpstr>Практически-деятельностный этап</vt:lpstr>
      <vt:lpstr>Рефлексивный этап.</vt:lpstr>
      <vt:lpstr>Этап решения проблемы.</vt:lpstr>
      <vt:lpstr>Краткое описание конкретных действий, событий, проведенных в рамках реализации проекта ОЭР за отчетный период </vt:lpstr>
      <vt:lpstr>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практикумов направленных на развитие личностных УУД у учеников начальной школы.</dc:title>
  <dc:creator>Админ</dc:creator>
  <cp:lastModifiedBy>Азарскова Надежда Викторовна</cp:lastModifiedBy>
  <cp:revision>33</cp:revision>
  <dcterms:created xsi:type="dcterms:W3CDTF">2014-12-01T14:30:16Z</dcterms:created>
  <dcterms:modified xsi:type="dcterms:W3CDTF">2017-07-10T11:55:10Z</dcterms:modified>
</cp:coreProperties>
</file>